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4" r:id="rId1"/>
  </p:sldMasterIdLst>
  <p:notesMasterIdLst>
    <p:notesMasterId r:id="rId18"/>
  </p:notesMasterIdLst>
  <p:sldIdLst>
    <p:sldId id="256" r:id="rId2"/>
    <p:sldId id="259" r:id="rId3"/>
    <p:sldId id="258" r:id="rId4"/>
    <p:sldId id="267" r:id="rId5"/>
    <p:sldId id="269" r:id="rId6"/>
    <p:sldId id="260" r:id="rId7"/>
    <p:sldId id="270" r:id="rId8"/>
    <p:sldId id="271" r:id="rId9"/>
    <p:sldId id="272" r:id="rId10"/>
    <p:sldId id="274" r:id="rId11"/>
    <p:sldId id="261" r:id="rId12"/>
    <p:sldId id="262" r:id="rId13"/>
    <p:sldId id="264" r:id="rId14"/>
    <p:sldId id="265" r:id="rId15"/>
    <p:sldId id="273" r:id="rId16"/>
    <p:sldId id="266" r:id="rId17"/>
  </p:sldIdLst>
  <p:sldSz cx="24384000" cy="13716000"/>
  <p:notesSz cx="6858000" cy="9144000"/>
  <p:embeddedFontLst>
    <p:embeddedFont>
      <p:font typeface="Calibri" panose="020F0502020204030204" pitchFamily="34" charset="0"/>
      <p:regular r:id="rId19"/>
      <p:bold r:id="rId20"/>
      <p:italic r:id="rId21"/>
      <p:boldItalic r:id="rId22"/>
    </p:embeddedFont>
    <p:embeddedFont>
      <p:font typeface="Helvetica Neue" panose="020B0604020202020204" charset="0"/>
      <p:regular r:id="rId23"/>
      <p:bold r:id="rId24"/>
      <p:italic r:id="rId25"/>
      <p:boldItalic r:id="rId2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http://customooxmlschemas.google.com/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27" roundtripDataSignature="AMtx7miFEEB3xpwSTFSfIsXZFJJBaDDwA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>
        <p:scale>
          <a:sx n="44" d="100"/>
          <a:sy n="44" d="100"/>
        </p:scale>
        <p:origin x="45" y="69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26" Type="http://schemas.openxmlformats.org/officeDocument/2006/relationships/font" Target="fonts/font8.fntdata"/><Relationship Id="rId3" Type="http://schemas.openxmlformats.org/officeDocument/2006/relationships/slide" Target="slides/slide2.xml"/><Relationship Id="rId21" Type="http://schemas.openxmlformats.org/officeDocument/2006/relationships/font" Target="fonts/font3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7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2.fntdata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6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5.fntdata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1.fntdata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4.fntdata"/><Relationship Id="rId27" Type="http://customschemas.google.com/relationships/presentationmetadata" Target="metadata"/><Relationship Id="rId30" Type="http://schemas.openxmlformats.org/officeDocument/2006/relationships/theme" Target="theme/theme1.xml"/></Relationships>
</file>

<file path=ppt/media/image1.png>
</file>

<file path=ppt/media/image10.jpg>
</file>

<file path=ppt/media/image11.png>
</file>

<file path=ppt/media/image12.png>
</file>

<file path=ppt/media/image13.png>
</file>

<file path=ppt/media/image2.svg>
</file>

<file path=ppt/media/image3.pn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914400" marR="0" lvl="1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228600" algn="l" rtl="0">
              <a:lnSpc>
                <a:spcPct val="117999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200" b="0" i="0" u="none" strike="noStrike" cap="none"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" name="Google Shape;74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 preserve="1">
  <p:cSld name="Titl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4"/>
          <p:cNvSpPr txBox="1">
            <a:spLocks noGrp="1"/>
          </p:cNvSpPr>
          <p:nvPr>
            <p:ph type="body" idx="1"/>
          </p:nvPr>
        </p:nvSpPr>
        <p:spPr>
          <a:xfrm>
            <a:off x="1201340" y="11859862"/>
            <a:ext cx="21971003" cy="6369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Helvetica Neue"/>
              <a:buNone/>
              <a:defRPr sz="3600" b="1">
                <a:solidFill>
                  <a:srgbClr val="007C41"/>
                </a:solidFill>
              </a:defRPr>
            </a:lvl1pPr>
            <a:lvl2pPr marL="914400" lvl="1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2pPr>
            <a:lvl3pPr marL="1371600" lvl="2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3pPr>
            <a:lvl4pPr marL="1828800" lvl="3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4pPr>
            <a:lvl5pPr marL="2286000" lvl="4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5pPr>
            <a:lvl6pPr marL="2743200" lvl="5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6pPr>
            <a:lvl7pPr marL="3200400" lvl="6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7pPr>
            <a:lvl8pPr marL="3657600" lvl="7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8pPr>
            <a:lvl9pPr marL="4114800" lvl="8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9pPr>
          </a:lstStyle>
          <a:p>
            <a:endParaRPr dirty="0"/>
          </a:p>
        </p:txBody>
      </p:sp>
      <p:sp>
        <p:nvSpPr>
          <p:cNvPr id="11" name="Google Shape;11;p4"/>
          <p:cNvSpPr txBox="1">
            <a:spLocks noGrp="1"/>
          </p:cNvSpPr>
          <p:nvPr>
            <p:ph type="title"/>
          </p:nvPr>
        </p:nvSpPr>
        <p:spPr>
          <a:xfrm>
            <a:off x="1206496" y="647714"/>
            <a:ext cx="21971004" cy="25175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b" anchorCtr="0">
            <a:norm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600"/>
              <a:buFont typeface="Helvetica Neue"/>
              <a:buNone/>
              <a:defRPr sz="11600">
                <a:solidFill>
                  <a:schemeClr val="bg1"/>
                </a:solidFill>
              </a:defRPr>
            </a:lvl1pPr>
            <a:lvl2pPr lvl="1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2pPr>
            <a:lvl3pPr lvl="2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3pPr>
            <a:lvl4pPr lvl="3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4pPr>
            <a:lvl5pPr lvl="4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5pPr>
            <a:lvl6pPr lvl="5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6pPr>
            <a:lvl7pPr lvl="6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7pPr>
            <a:lvl8pPr lvl="7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8pPr>
            <a:lvl9pPr lvl="8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/>
            </a:lvl9pPr>
          </a:lstStyle>
          <a:p>
            <a:endParaRPr dirty="0"/>
          </a:p>
        </p:txBody>
      </p:sp>
      <p:sp>
        <p:nvSpPr>
          <p:cNvPr id="12" name="Google Shape;12;p4"/>
          <p:cNvSpPr txBox="1">
            <a:spLocks noGrp="1"/>
          </p:cNvSpPr>
          <p:nvPr>
            <p:ph type="body" idx="2"/>
          </p:nvPr>
        </p:nvSpPr>
        <p:spPr>
          <a:xfrm>
            <a:off x="1201342" y="3973551"/>
            <a:ext cx="21971001" cy="33275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Helvetica Neue"/>
              <a:buNone/>
              <a:defRPr sz="5500" b="1">
                <a:solidFill>
                  <a:schemeClr val="bg1"/>
                </a:solidFill>
              </a:defRPr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Helvetica Neue"/>
              <a:buNone/>
              <a:defRPr sz="5500" b="1"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Helvetica Neue"/>
              <a:buNone/>
              <a:defRPr sz="5500" b="1"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Helvetica Neue"/>
              <a:buNone/>
              <a:defRPr sz="5500" b="1"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500"/>
              <a:buFont typeface="Helvetica Neue"/>
              <a:buNone/>
              <a:defRPr sz="5500" b="1"/>
            </a:lvl5pPr>
            <a:lvl6pPr marL="2743200" lvl="5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6pPr>
            <a:lvl7pPr marL="3200400" lvl="6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7pPr>
            <a:lvl8pPr marL="3657600" lvl="7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8pPr>
            <a:lvl9pPr marL="4114800" lvl="8" indent="-369189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2214"/>
              <a:buChar char="•"/>
              <a:defRPr/>
            </a:lvl9pPr>
          </a:lstStyle>
          <a:p>
            <a:endParaRPr dirty="0"/>
          </a:p>
        </p:txBody>
      </p:sp>
      <p:sp>
        <p:nvSpPr>
          <p:cNvPr id="13" name="Google Shape;13;p4"/>
          <p:cNvSpPr txBox="1">
            <a:spLocks noGrp="1"/>
          </p:cNvSpPr>
          <p:nvPr>
            <p:ph type="sldNum" idx="12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b" anchorCtr="0">
            <a:spAutoFit/>
          </a:bodyPr>
          <a:lstStyle>
            <a:lvl1pPr marL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1pPr>
            <a:lvl2pPr marL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2pPr>
            <a:lvl3pPr marL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3pPr>
            <a:lvl4pPr marL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4pPr>
            <a:lvl5pPr marL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5pPr>
            <a:lvl6pPr marL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6pPr>
            <a:lvl7pPr marL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7pPr>
            <a:lvl8pPr marL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8pPr>
            <a:lvl9pPr marL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7145010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tx" preserve="1">
  <p:cSld name="Blank"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5"/>
          <p:cNvSpPr txBox="1">
            <a:spLocks noGrp="1"/>
          </p:cNvSpPr>
          <p:nvPr>
            <p:ph type="sldNum" idx="12"/>
          </p:nvPr>
        </p:nvSpPr>
        <p:spPr>
          <a:xfrm>
            <a:off x="23579209" y="12771510"/>
            <a:ext cx="368505" cy="37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b" anchorCtr="0">
            <a:spAutoFit/>
          </a:bodyPr>
          <a:lstStyle>
            <a:lvl1pPr marL="0" lv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1pPr>
            <a:lvl2pPr marL="0" lvl="1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2pPr>
            <a:lvl3pPr marL="0" lvl="2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3pPr>
            <a:lvl4pPr marL="0" lvl="3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4pPr>
            <a:lvl5pPr marL="0" lvl="4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5pPr>
            <a:lvl6pPr marL="0" lvl="5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6pPr>
            <a:lvl7pPr marL="0" lvl="6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7pPr>
            <a:lvl8pPr marL="0" lvl="7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8pPr>
            <a:lvl9pPr marL="0" lvl="8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>
                <a:solidFill>
                  <a:srgbClr val="000000"/>
                </a:solidFill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6680827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 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1423" y="2653362"/>
            <a:ext cx="21526650" cy="1169550"/>
          </a:xfrm>
        </p:spPr>
        <p:txBody>
          <a:bodyPr/>
          <a:lstStyle>
            <a:lvl1pPr>
              <a:defRPr sz="6400" baseline="0">
                <a:latin typeface="Calibri" panose="020F0502020204030204" pitchFamily="34" charset="0"/>
              </a:defRPr>
            </a:lvl1pPr>
          </a:lstStyle>
          <a:p>
            <a:r>
              <a:rPr lang="en-CA" noProof="0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52423" y="4093028"/>
            <a:ext cx="22479158" cy="8765761"/>
          </a:xfrm>
        </p:spPr>
        <p:txBody>
          <a:bodyPr/>
          <a:lstStyle>
            <a:lvl1pPr>
              <a:defRPr>
                <a:latin typeface="Calibri" panose="020F0502020204030204" pitchFamily="34" charset="0"/>
              </a:defRPr>
            </a:lvl1pPr>
            <a:lvl2pPr>
              <a:defRPr>
                <a:latin typeface="Calibri" panose="020F0502020204030204" pitchFamily="34" charset="0"/>
              </a:defRPr>
            </a:lvl2pPr>
            <a:lvl3pPr>
              <a:defRPr>
                <a:latin typeface="Calibri" panose="020F0502020204030204" pitchFamily="34" charset="0"/>
              </a:defRPr>
            </a:lvl3pPr>
            <a:lvl4pPr>
              <a:defRPr>
                <a:latin typeface="Calibri" panose="020F0502020204030204" pitchFamily="34" charset="0"/>
              </a:defRPr>
            </a:lvl4pPr>
            <a:lvl5pPr>
              <a:defRPr>
                <a:latin typeface="Calibri" panose="020F0502020204030204" pitchFamily="34" charset="0"/>
              </a:defRPr>
            </a:lvl5pPr>
          </a:lstStyle>
          <a:p>
            <a:pPr lvl="0"/>
            <a:r>
              <a:rPr lang="en-CA" noProof="0" dirty="0"/>
              <a:t>Click to edit Master text styles</a:t>
            </a:r>
          </a:p>
          <a:p>
            <a:pPr lvl="1"/>
            <a:r>
              <a:rPr lang="en-CA" noProof="0" dirty="0"/>
              <a:t>Second level</a:t>
            </a:r>
          </a:p>
          <a:p>
            <a:pPr lvl="2"/>
            <a:r>
              <a:rPr lang="en-CA" noProof="0" dirty="0"/>
              <a:t>Third level</a:t>
            </a:r>
          </a:p>
          <a:p>
            <a:pPr lvl="3"/>
            <a:r>
              <a:rPr lang="en-CA" noProof="0" dirty="0"/>
              <a:t>Fourth level</a:t>
            </a:r>
          </a:p>
          <a:p>
            <a:pPr lvl="4"/>
            <a:r>
              <a:rPr lang="en-CA" noProof="0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47102660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 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71423" y="2653362"/>
            <a:ext cx="21526650" cy="1169550"/>
          </a:xfrm>
        </p:spPr>
        <p:txBody>
          <a:bodyPr/>
          <a:lstStyle>
            <a:lvl1pPr>
              <a:defRPr sz="6400" baseline="0">
                <a:latin typeface="Calibri" panose="020F0502020204030204" pitchFamily="34" charset="0"/>
              </a:defRPr>
            </a:lvl1pPr>
          </a:lstStyle>
          <a:p>
            <a:r>
              <a:rPr lang="en-CA" noProof="0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52423" y="4093028"/>
            <a:ext cx="10434034" cy="8765761"/>
          </a:xfrm>
        </p:spPr>
        <p:txBody>
          <a:bodyPr/>
          <a:lstStyle>
            <a:lvl1pPr>
              <a:defRPr>
                <a:latin typeface="Calibri" panose="020F0502020204030204" pitchFamily="34" charset="0"/>
              </a:defRPr>
            </a:lvl1pPr>
            <a:lvl2pPr>
              <a:defRPr>
                <a:latin typeface="Calibri" panose="020F0502020204030204" pitchFamily="34" charset="0"/>
              </a:defRPr>
            </a:lvl2pPr>
            <a:lvl3pPr>
              <a:defRPr>
                <a:latin typeface="Calibri" panose="020F0502020204030204" pitchFamily="34" charset="0"/>
              </a:defRPr>
            </a:lvl3pPr>
            <a:lvl4pPr>
              <a:defRPr>
                <a:latin typeface="Calibri" panose="020F0502020204030204" pitchFamily="34" charset="0"/>
              </a:defRPr>
            </a:lvl4pPr>
            <a:lvl5pPr>
              <a:defRPr>
                <a:latin typeface="Calibri" panose="020F0502020204030204" pitchFamily="34" charset="0"/>
              </a:defRPr>
            </a:lvl5pPr>
          </a:lstStyle>
          <a:p>
            <a:pPr lvl="0"/>
            <a:r>
              <a:rPr lang="en-CA" noProof="0" dirty="0"/>
              <a:t>Click to edit Master text styles</a:t>
            </a:r>
          </a:p>
          <a:p>
            <a:pPr lvl="1"/>
            <a:r>
              <a:rPr lang="en-CA" noProof="0" dirty="0"/>
              <a:t>Second level</a:t>
            </a:r>
          </a:p>
          <a:p>
            <a:pPr lvl="2"/>
            <a:r>
              <a:rPr lang="en-CA" noProof="0" dirty="0"/>
              <a:t>Third level</a:t>
            </a:r>
          </a:p>
          <a:p>
            <a:pPr lvl="3"/>
            <a:r>
              <a:rPr lang="en-CA" noProof="0" dirty="0"/>
              <a:t>Fourth level</a:t>
            </a:r>
          </a:p>
          <a:p>
            <a:pPr lvl="4"/>
            <a:r>
              <a:rPr lang="en-CA" noProof="0" dirty="0"/>
              <a:t>Fifth level</a:t>
            </a:r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7113B8CC-DD80-44CC-9B1D-D28B67497C36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12061371" y="4093028"/>
            <a:ext cx="11370210" cy="8765761"/>
          </a:xfrm>
        </p:spPr>
        <p:txBody>
          <a:bodyPr/>
          <a:lstStyle>
            <a:lvl1pPr>
              <a:defRPr>
                <a:latin typeface="Calibri" panose="020F0502020204030204" pitchFamily="34" charset="0"/>
              </a:defRPr>
            </a:lvl1pPr>
            <a:lvl2pPr>
              <a:defRPr>
                <a:latin typeface="Calibri" panose="020F0502020204030204" pitchFamily="34" charset="0"/>
              </a:defRPr>
            </a:lvl2pPr>
            <a:lvl3pPr>
              <a:defRPr>
                <a:latin typeface="Calibri" panose="020F0502020204030204" pitchFamily="34" charset="0"/>
              </a:defRPr>
            </a:lvl3pPr>
            <a:lvl4pPr>
              <a:defRPr>
                <a:latin typeface="Calibri" panose="020F0502020204030204" pitchFamily="34" charset="0"/>
              </a:defRPr>
            </a:lvl4pPr>
            <a:lvl5pPr>
              <a:defRPr>
                <a:latin typeface="Calibri" panose="020F0502020204030204" pitchFamily="34" charset="0"/>
              </a:defRPr>
            </a:lvl5pPr>
          </a:lstStyle>
          <a:p>
            <a:pPr lvl="0"/>
            <a:r>
              <a:rPr lang="en-CA" noProof="0" dirty="0"/>
              <a:t>Click to edit Master text styles</a:t>
            </a:r>
          </a:p>
          <a:p>
            <a:pPr lvl="1"/>
            <a:r>
              <a:rPr lang="en-CA" noProof="0" dirty="0"/>
              <a:t>Second level</a:t>
            </a:r>
          </a:p>
          <a:p>
            <a:pPr lvl="2"/>
            <a:r>
              <a:rPr lang="en-CA" noProof="0" dirty="0"/>
              <a:t>Third level</a:t>
            </a:r>
          </a:p>
          <a:p>
            <a:pPr lvl="3"/>
            <a:r>
              <a:rPr lang="en-CA" noProof="0" dirty="0"/>
              <a:t>Fourth level</a:t>
            </a:r>
          </a:p>
          <a:p>
            <a:pPr lvl="4"/>
            <a:r>
              <a:rPr lang="en-CA" noProof="0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2218275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2.sv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png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6">
            <a:lum/>
            <a:extLst>
              <a:ext uri="{96DAC541-7B7A-43D3-8B79-37D633B846F1}">
                <asvg:svgBlip xmlns:asvg="http://schemas.microsoft.com/office/drawing/2016/SVG/main" r:embed="rId7"/>
              </a:ext>
            </a:extLst>
          </a:blip>
          <a:srcRect/>
          <a:stretch>
            <a:fillRect t="-3000" b="-3000"/>
          </a:stretch>
        </a:blip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3"/>
          <p:cNvSpPr txBox="1">
            <a:spLocks noGrp="1"/>
          </p:cNvSpPr>
          <p:nvPr>
            <p:ph type="title"/>
          </p:nvPr>
        </p:nvSpPr>
        <p:spPr>
          <a:xfrm>
            <a:off x="1206500" y="2641012"/>
            <a:ext cx="21971000" cy="14331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rmAutofit/>
          </a:bodyPr>
          <a:lstStyle>
            <a:lvl1pPr marR="0" lvl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500"/>
              <a:buFont typeface="Helvetica Neue"/>
              <a:buNone/>
              <a:defRPr sz="8500" b="1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R="0" lvl="1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500"/>
              <a:buFont typeface="Helvetica Neue"/>
              <a:buNone/>
              <a:defRPr sz="8500" b="1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R="0" lvl="2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500"/>
              <a:buFont typeface="Helvetica Neue"/>
              <a:buNone/>
              <a:defRPr sz="8500" b="1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R="0" lvl="3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500"/>
              <a:buFont typeface="Helvetica Neue"/>
              <a:buNone/>
              <a:defRPr sz="8500" b="1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R="0" lvl="4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500"/>
              <a:buFont typeface="Helvetica Neue"/>
              <a:buNone/>
              <a:defRPr sz="8500" b="1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R="0" lvl="5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500"/>
              <a:buFont typeface="Helvetica Neue"/>
              <a:buNone/>
              <a:defRPr sz="8500" b="1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R="0" lvl="6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500"/>
              <a:buFont typeface="Helvetica Neue"/>
              <a:buNone/>
              <a:defRPr sz="8500" b="1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R="0" lvl="7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500"/>
              <a:buFont typeface="Helvetica Neue"/>
              <a:buNone/>
              <a:defRPr sz="8500" b="1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R="0" lvl="8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500"/>
              <a:buFont typeface="Helvetica Neue"/>
              <a:buNone/>
              <a:defRPr sz="8500" b="1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7" name="Google Shape;7;p3"/>
          <p:cNvSpPr txBox="1">
            <a:spLocks noGrp="1"/>
          </p:cNvSpPr>
          <p:nvPr>
            <p:ph type="body" idx="1"/>
          </p:nvPr>
        </p:nvSpPr>
        <p:spPr>
          <a:xfrm>
            <a:off x="1206500" y="4248504"/>
            <a:ext cx="21971000" cy="82560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t" anchorCtr="0">
            <a:normAutofit/>
          </a:bodyPr>
          <a:lstStyle>
            <a:lvl1pPr marL="457200" marR="0" lvl="0" indent="-603504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914400" marR="0" lvl="1" indent="-603504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603504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603504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603504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603504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603504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603504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603503" algn="l" rtl="0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000000"/>
              </a:buClr>
              <a:buSzPts val="5904"/>
              <a:buFont typeface="Helvetica Neue"/>
              <a:buChar char="•"/>
              <a:defRPr sz="4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8" name="Google Shape;8;p3"/>
          <p:cNvSpPr txBox="1">
            <a:spLocks noGrp="1"/>
          </p:cNvSpPr>
          <p:nvPr>
            <p:ph type="sldNum" idx="12"/>
          </p:nvPr>
        </p:nvSpPr>
        <p:spPr>
          <a:xfrm>
            <a:off x="12001499" y="13080999"/>
            <a:ext cx="368505" cy="37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50800" tIns="50800" rIns="50800" bIns="50800" anchor="b" anchorCtr="0">
            <a:spAutoFit/>
          </a:bodyPr>
          <a:lstStyle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0" marR="0" lvl="1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0" marR="0" lvl="2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0" marR="0" lvl="3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0" marR="0" lvl="4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0" marR="0" lvl="5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0" marR="0" lvl="6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0" marR="0" lvl="7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0" marR="0" lvl="8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  <a:defRPr sz="1800" b="0" i="0" u="none" strike="noStrike" cap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sz="1400"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64960820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665" r:id="rId1"/>
    <p:sldLayoutId id="2147483666" r:id="rId2"/>
    <p:sldLayoutId id="2147483668" r:id="rId3"/>
    <p:sldLayoutId id="2147483669" r:id="rId4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8DA55474-7C95-4BA6-B850-356738DBB1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The Nerd Value of Solar Power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5B4B25EE-F9B3-43D7-8C2E-FEC992E2BB03}"/>
              </a:ext>
            </a:extLst>
          </p:cNvPr>
          <p:cNvSpPr>
            <a:spLocks noGrp="1"/>
          </p:cNvSpPr>
          <p:nvPr>
            <p:ph type="body" idx="2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CA" dirty="0"/>
              <a:t>Why we added solar, how it works, how much it cost, and how much we make from it.</a:t>
            </a:r>
          </a:p>
          <a:p>
            <a:endParaRPr lang="en-CA" dirty="0"/>
          </a:p>
          <a:p>
            <a:r>
              <a:rPr lang="en-CA" sz="7200" dirty="0"/>
              <a:t>Andrew Leach, Alberta School of Business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28B10C-EA2E-45C8-96C6-4A47CA3423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How does it show up on my bill?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56F3726-2BE2-40D5-95DE-744F4C54001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519966" y="3822912"/>
            <a:ext cx="16280976" cy="8140488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7508872-F07C-4B8E-962E-C81285EDD3A6}"/>
              </a:ext>
            </a:extLst>
          </p:cNvPr>
          <p:cNvSpPr txBox="1"/>
          <p:nvPr/>
        </p:nvSpPr>
        <p:spPr>
          <a:xfrm>
            <a:off x="816429" y="12507686"/>
            <a:ext cx="1109254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sz="2400" dirty="0"/>
              <a:t>Diagram: Utilities Consumer Advocate</a:t>
            </a:r>
          </a:p>
        </p:txBody>
      </p:sp>
    </p:spTree>
    <p:extLst>
      <p:ext uri="{BB962C8B-B14F-4D97-AF65-F5344CB8AC3E}">
        <p14:creationId xmlns:p14="http://schemas.microsoft.com/office/powerpoint/2010/main" val="152983055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254A30D-BFA3-436D-BC47-4A95C78F71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CA" dirty="0"/>
              <a:t>Does it save money? Enough to cover the cost of installation?</a:t>
            </a:r>
          </a:p>
        </p:txBody>
      </p:sp>
      <p:pic>
        <p:nvPicPr>
          <p:cNvPr id="3" name="Content Placeholder 2">
            <a:extLst>
              <a:ext uri="{FF2B5EF4-FFF2-40B4-BE49-F238E27FC236}">
                <a16:creationId xmlns:a16="http://schemas.microsoft.com/office/drawing/2014/main" id="{01D18415-2BC8-41E6-A8FC-225087FEFA4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334909" y="3822911"/>
            <a:ext cx="17606398" cy="9432000"/>
          </a:xfrm>
        </p:spPr>
      </p:pic>
    </p:spTree>
    <p:extLst>
      <p:ext uri="{BB962C8B-B14F-4D97-AF65-F5344CB8AC3E}">
        <p14:creationId xmlns:p14="http://schemas.microsoft.com/office/powerpoint/2010/main" val="187484607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254A30D-BFA3-436D-BC47-4A95C78F71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CA" dirty="0"/>
              <a:t>Does it save money? Enough to cover the cost of installation?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D3632D93-AF5F-4292-B3D0-8F04AB5D5D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dirty="0"/>
              <a:t>Yes! Since we can generally sell back at a higher price in the summer, we’ve been making money each year. </a:t>
            </a:r>
          </a:p>
          <a:p>
            <a:r>
              <a:rPr lang="en-CA" dirty="0"/>
              <a:t>Current savings are about $1000 per year</a:t>
            </a:r>
          </a:p>
          <a:p>
            <a:r>
              <a:rPr lang="en-CA" dirty="0"/>
              <a:t>At present, our expected financial rate of return is about 4%</a:t>
            </a:r>
          </a:p>
          <a:p>
            <a:r>
              <a:rPr lang="en-CA" dirty="0"/>
              <a:t>But what about nerd value?</a:t>
            </a:r>
          </a:p>
        </p:txBody>
      </p:sp>
    </p:spTree>
    <p:extLst>
      <p:ext uri="{BB962C8B-B14F-4D97-AF65-F5344CB8AC3E}">
        <p14:creationId xmlns:p14="http://schemas.microsoft.com/office/powerpoint/2010/main" val="404238696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D30803-F056-4701-AD16-E94F6C8950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What do you mean by nerd value?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4FC7EE0-042E-4413-8B6C-613A6179DE5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358164" y="3562795"/>
            <a:ext cx="17956960" cy="9619801"/>
          </a:xfrm>
        </p:spPr>
      </p:pic>
    </p:spTree>
    <p:extLst>
      <p:ext uri="{BB962C8B-B14F-4D97-AF65-F5344CB8AC3E}">
        <p14:creationId xmlns:p14="http://schemas.microsoft.com/office/powerpoint/2010/main" val="388693924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D30803-F056-4701-AD16-E94F6C8950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What do you mean by nerd value?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A485097-3C26-48E2-8717-2072D1C2926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086100" y="3619272"/>
            <a:ext cx="17574985" cy="9415171"/>
          </a:xfrm>
        </p:spPr>
      </p:pic>
    </p:spTree>
    <p:extLst>
      <p:ext uri="{BB962C8B-B14F-4D97-AF65-F5344CB8AC3E}">
        <p14:creationId xmlns:p14="http://schemas.microsoft.com/office/powerpoint/2010/main" val="33346647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254A30D-BFA3-436D-BC47-4A95C78F71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CA" dirty="0"/>
              <a:t>Does it save money? Enough to cover the cost of installation?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D3632D93-AF5F-4292-B3D0-8F04AB5D5D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CA" dirty="0"/>
              <a:t>Yes! Since we can generally sell back at a higher price in the summer, we’ve been making money each year. </a:t>
            </a:r>
          </a:p>
          <a:p>
            <a:r>
              <a:rPr lang="en-CA" dirty="0"/>
              <a:t>Current savings are about $1000 per year</a:t>
            </a:r>
          </a:p>
          <a:p>
            <a:r>
              <a:rPr lang="en-CA" dirty="0"/>
              <a:t>At present, our expected financial rate of return is about 4%</a:t>
            </a:r>
          </a:p>
          <a:p>
            <a:r>
              <a:rPr lang="en-CA" dirty="0"/>
              <a:t>If current monthly returns remain consistent, and I add a cup-of-coffee-per-day of nerd value would push the return to 19%</a:t>
            </a:r>
          </a:p>
          <a:p>
            <a:r>
              <a:rPr lang="en-CA" dirty="0"/>
              <a:t>I guess my students did a pretty good job!</a:t>
            </a:r>
          </a:p>
        </p:txBody>
      </p:sp>
    </p:spTree>
    <p:extLst>
      <p:ext uri="{BB962C8B-B14F-4D97-AF65-F5344CB8AC3E}">
        <p14:creationId xmlns:p14="http://schemas.microsoft.com/office/powerpoint/2010/main" val="50005681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698C85-AED2-4B39-BDA1-3041238BA6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Conclusions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0C13E6-BCDA-4BA4-BD6F-C3C566CC6D6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dirty="0"/>
              <a:t>Energy systems are all around us, including in our houses and apartments</a:t>
            </a:r>
          </a:p>
          <a:p>
            <a:endParaRPr lang="en-CA" dirty="0"/>
          </a:p>
          <a:p>
            <a:r>
              <a:rPr lang="en-CA" dirty="0"/>
              <a:t>Technology has meant that what used to be a one-way relationship has been upended by prosumers</a:t>
            </a:r>
          </a:p>
          <a:p>
            <a:endParaRPr lang="en-CA" dirty="0"/>
          </a:p>
          <a:p>
            <a:r>
              <a:rPr lang="en-CA" dirty="0"/>
              <a:t>Understanding the system as a whole, as well as how you fit into it, positions you for better decisions as a prosumer</a:t>
            </a:r>
          </a:p>
        </p:txBody>
      </p:sp>
    </p:spTree>
    <p:extLst>
      <p:ext uri="{BB962C8B-B14F-4D97-AF65-F5344CB8AC3E}">
        <p14:creationId xmlns:p14="http://schemas.microsoft.com/office/powerpoint/2010/main" val="335851215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B0D12AE-3CD2-4FD2-B3CF-2DA3D909F5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Our solar power system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5DFD00A-E6F1-4C11-A78B-DAD635569CA7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en-CA" dirty="0"/>
              <a:t>Grid-connected, 27 panel system </a:t>
            </a:r>
          </a:p>
          <a:p>
            <a:r>
              <a:rPr lang="en-CA" dirty="0"/>
              <a:t>7.6 kW installed capacity (DC)</a:t>
            </a:r>
          </a:p>
          <a:p>
            <a:r>
              <a:rPr lang="en-CA" dirty="0"/>
              <a:t>South-facing, with some tree-shading</a:t>
            </a:r>
          </a:p>
          <a:p>
            <a:r>
              <a:rPr lang="en-CA" dirty="0"/>
              <a:t>36</a:t>
            </a:r>
            <a:r>
              <a:rPr lang="en-CA" baseline="30000" dirty="0"/>
              <a:t>o</a:t>
            </a:r>
            <a:r>
              <a:rPr lang="en-CA" dirty="0"/>
              <a:t> roof angle purpose-built for solar</a:t>
            </a:r>
          </a:p>
          <a:p>
            <a:r>
              <a:rPr lang="en-CA" dirty="0"/>
              <a:t>Two monitoring systems </a:t>
            </a:r>
            <a:br>
              <a:rPr lang="en-CA" dirty="0"/>
            </a:br>
            <a:r>
              <a:rPr lang="en-CA" dirty="0"/>
              <a:t>	</a:t>
            </a:r>
            <a:r>
              <a:rPr lang="en-CA" dirty="0" err="1"/>
              <a:t>Neurio</a:t>
            </a:r>
            <a:r>
              <a:rPr lang="en-CA" dirty="0"/>
              <a:t> for consumption and generation     	A/P systems for panel-level performance</a:t>
            </a:r>
          </a:p>
          <a:p>
            <a:endParaRPr lang="en-CA" dirty="0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CB362C3B-F870-4EE9-AFCC-B270D751880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52500" y="4562673"/>
            <a:ext cx="10434638" cy="78259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461366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254A30D-BFA3-436D-BC47-4A95C78F71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Why we added solar power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CE979E8F-4A47-49C4-B810-A90FCED006E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703487" y="3740700"/>
            <a:ext cx="17839340" cy="8723585"/>
          </a:xfrm>
        </p:spPr>
      </p:pic>
    </p:spTree>
    <p:extLst>
      <p:ext uri="{BB962C8B-B14F-4D97-AF65-F5344CB8AC3E}">
        <p14:creationId xmlns:p14="http://schemas.microsoft.com/office/powerpoint/2010/main" val="193379980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254A30D-BFA3-436D-BC47-4A95C78F71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Why we added solar power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ABFA23-D4C8-4A19-A8DF-BF0E22474DF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I gave my students an assignment each year on installing solar using my own house and family as the 'clients'</a:t>
            </a:r>
          </a:p>
          <a:p>
            <a:r>
              <a:rPr lang="en-US" dirty="0"/>
              <a:t>I got updated quotes each year (Thanks, Kyle </a:t>
            </a:r>
            <a:r>
              <a:rPr lang="en-US" dirty="0" err="1"/>
              <a:t>Kasawski</a:t>
            </a:r>
            <a:r>
              <a:rPr lang="en-US" dirty="0"/>
              <a:t>!)</a:t>
            </a:r>
          </a:p>
          <a:p>
            <a:r>
              <a:rPr lang="en-US" dirty="0"/>
              <a:t>Each year, students would reliably find that it didn't make financial sense</a:t>
            </a:r>
          </a:p>
          <a:p>
            <a:r>
              <a:rPr lang="en-US" dirty="0"/>
              <a:t>In 2017, one group explained that, if a solar power system would generate a cup of coffee per day of nerd value, it would have a 20% rate of return</a:t>
            </a:r>
          </a:p>
          <a:p>
            <a:r>
              <a:rPr lang="en-US" dirty="0"/>
              <a:t>They knew me well enough that…</a:t>
            </a: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197412912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EB0D12AE-3CD2-4FD2-B3CF-2DA3D909F5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…we ended up with a solar power system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5DFD00A-E6F1-4C11-A78B-DAD635569CA7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en-US" dirty="0"/>
              <a:t>Total system cost (installed) was $18,900 or $2.50 per watt</a:t>
            </a:r>
          </a:p>
          <a:p>
            <a:r>
              <a:rPr lang="en-US" dirty="0"/>
              <a:t>Rebate from Energy Efficiency Alberta covered 30%, or $5670</a:t>
            </a:r>
          </a:p>
          <a:p>
            <a:r>
              <a:rPr lang="en-US" dirty="0"/>
              <a:t>Our total cost (installed) was $13,230, or $1.62 per watt</a:t>
            </a:r>
          </a:p>
          <a:p>
            <a:r>
              <a:rPr lang="en-US" dirty="0"/>
              <a:t>Whether it would be worth it would depend on power prices and nerd value</a:t>
            </a:r>
            <a:endParaRPr lang="en-CA" dirty="0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CB362C3B-F870-4EE9-AFCC-B270D751880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52500" y="4562673"/>
            <a:ext cx="10434638" cy="78259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04041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254A30D-BFA3-436D-BC47-4A95C78F71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How much does our system generate</a:t>
            </a:r>
          </a:p>
        </p:txBody>
      </p:sp>
      <p:pic>
        <p:nvPicPr>
          <p:cNvPr id="13" name="Content Placeholder 12">
            <a:extLst>
              <a:ext uri="{FF2B5EF4-FFF2-40B4-BE49-F238E27FC236}">
                <a16:creationId xmlns:a16="http://schemas.microsoft.com/office/drawing/2014/main" id="{49B830C4-47EF-495D-BB09-6605124B01E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21214" y="3657593"/>
            <a:ext cx="22413700" cy="9805994"/>
          </a:xfrm>
        </p:spPr>
      </p:pic>
    </p:spTree>
    <p:extLst>
      <p:ext uri="{BB962C8B-B14F-4D97-AF65-F5344CB8AC3E}">
        <p14:creationId xmlns:p14="http://schemas.microsoft.com/office/powerpoint/2010/main" val="279614734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254A30D-BFA3-436D-BC47-4A95C78F71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How much does our system generate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A4511A69-01BE-4822-ADCB-6E86678DA95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41040" y="3610269"/>
            <a:ext cx="22414628" cy="9806400"/>
          </a:xfrm>
        </p:spPr>
      </p:pic>
    </p:spTree>
    <p:extLst>
      <p:ext uri="{BB962C8B-B14F-4D97-AF65-F5344CB8AC3E}">
        <p14:creationId xmlns:p14="http://schemas.microsoft.com/office/powerpoint/2010/main" val="64451505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C154EF-6A6C-415F-9982-756B415D1D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Net sales – negative numbers are consumption</a:t>
            </a:r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4262EDCF-3907-45D3-9EE0-C7439A762FA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71423" y="4077556"/>
            <a:ext cx="21558856" cy="9432000"/>
          </a:xfrm>
        </p:spPr>
      </p:pic>
    </p:spTree>
    <p:extLst>
      <p:ext uri="{BB962C8B-B14F-4D97-AF65-F5344CB8AC3E}">
        <p14:creationId xmlns:p14="http://schemas.microsoft.com/office/powerpoint/2010/main" val="305602287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C154EF-6A6C-415F-9982-756B415D1D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Net sales – negative numbers are consumption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CEB1542-5DFB-4003-B027-3A02A700098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71422" y="4012241"/>
            <a:ext cx="21558856" cy="9432000"/>
          </a:xfrm>
        </p:spPr>
      </p:pic>
    </p:spTree>
    <p:extLst>
      <p:ext uri="{BB962C8B-B14F-4D97-AF65-F5344CB8AC3E}">
        <p14:creationId xmlns:p14="http://schemas.microsoft.com/office/powerpoint/2010/main" val="2052318570"/>
      </p:ext>
    </p:extLst>
  </p:cSld>
  <p:clrMapOvr>
    <a:masterClrMapping/>
  </p:clrMapOvr>
</p:sld>
</file>

<file path=ppt/theme/theme1.xml><?xml version="1.0" encoding="utf-8"?>
<a:theme xmlns:a="http://schemas.openxmlformats.org/drawingml/2006/main" name="22_BasicWhite">
  <a:themeElements>
    <a:clrScheme name="21_BasicWhite">
      <a:dk1>
        <a:srgbClr val="5E5E5E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21_BasicWhite">
  <a:themeElements>
    <a:clrScheme name="21_Basic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FD932"/>
      </a:accent4>
      <a:accent5>
        <a:srgbClr val="FF644E"/>
      </a:accent5>
      <a:accent6>
        <a:srgbClr val="FF42A1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699</TotalTime>
  <Words>515</Words>
  <Application>Microsoft Office PowerPoint</Application>
  <PresentationFormat>Custom</PresentationFormat>
  <Paragraphs>48</Paragraphs>
  <Slides>16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0" baseType="lpstr">
      <vt:lpstr>Helvetica Neue</vt:lpstr>
      <vt:lpstr>Arial</vt:lpstr>
      <vt:lpstr>Calibri</vt:lpstr>
      <vt:lpstr>22_BasicWhite</vt:lpstr>
      <vt:lpstr>The Nerd Value of Solar Power</vt:lpstr>
      <vt:lpstr>Our solar power system</vt:lpstr>
      <vt:lpstr>Why we added solar power</vt:lpstr>
      <vt:lpstr>Why we added solar power</vt:lpstr>
      <vt:lpstr>…we ended up with a solar power system</vt:lpstr>
      <vt:lpstr>How much does our system generate</vt:lpstr>
      <vt:lpstr>How much does our system generate</vt:lpstr>
      <vt:lpstr>Net sales – negative numbers are consumption</vt:lpstr>
      <vt:lpstr>Net sales – negative numbers are consumption</vt:lpstr>
      <vt:lpstr>How does it show up on my bill?</vt:lpstr>
      <vt:lpstr>Does it save money? Enough to cover the cost of installation?</vt:lpstr>
      <vt:lpstr>Does it save money? Enough to cover the cost of installation?</vt:lpstr>
      <vt:lpstr>What do you mean by nerd value?</vt:lpstr>
      <vt:lpstr>What do you mean by nerd value?</vt:lpstr>
      <vt:lpstr>Does it save money? Enough to cover the cost of installation?</vt:lpstr>
      <vt:lpstr>Conclusions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Andrew Leach</dc:creator>
  <cp:lastModifiedBy>Andrew Leach</cp:lastModifiedBy>
  <cp:revision>6</cp:revision>
  <dcterms:modified xsi:type="dcterms:W3CDTF">2021-11-15T06:03:32Z</dcterms:modified>
</cp:coreProperties>
</file>